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6/1/2025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6/1/2025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961514-8E44-8E11-A8E0-152C073D5A72}"/>
              </a:ext>
            </a:extLst>
          </p:cNvPr>
          <p:cNvSpPr txBox="1"/>
          <p:nvPr/>
        </p:nvSpPr>
        <p:spPr>
          <a:xfrm>
            <a:off x="2777613" y="163532"/>
            <a:ext cx="6636774" cy="646331"/>
          </a:xfrm>
          <a:prstGeom prst="rect">
            <a:avLst/>
          </a:prstGeom>
          <a:noFill/>
        </p:spPr>
        <p:txBody>
          <a:bodyPr wrap="square" rtlCol="0">
            <a:spAutoFit/>
          </a:bodyPr>
          <a:lstStyle/>
          <a:p>
            <a:r>
              <a:rPr lang="en-US" sz="3600" dirty="0">
                <a:solidFill>
                  <a:schemeClr val="bg1"/>
                </a:solidFill>
                <a:latin typeface="Times New Roman" panose="02020603050405020304" pitchFamily="18" charset="0"/>
                <a:cs typeface="Times New Roman" panose="02020603050405020304" pitchFamily="18" charset="0"/>
              </a:rPr>
              <a:t>Welcome To Our Presentation!</a:t>
            </a:r>
          </a:p>
        </p:txBody>
      </p:sp>
      <p:sp>
        <p:nvSpPr>
          <p:cNvPr id="3" name="TextBox 2">
            <a:extLst>
              <a:ext uri="{FF2B5EF4-FFF2-40B4-BE49-F238E27FC236}">
                <a16:creationId xmlns:a16="http://schemas.microsoft.com/office/drawing/2014/main" id="{8151DB25-759A-74B8-24F1-E6A3653AA676}"/>
              </a:ext>
            </a:extLst>
          </p:cNvPr>
          <p:cNvSpPr txBox="1"/>
          <p:nvPr/>
        </p:nvSpPr>
        <p:spPr>
          <a:xfrm>
            <a:off x="1892710" y="1206880"/>
            <a:ext cx="7521677" cy="2308324"/>
          </a:xfrm>
          <a:prstGeom prst="rect">
            <a:avLst/>
          </a:prstGeom>
          <a:noFill/>
        </p:spPr>
        <p:txBody>
          <a:bodyPr wrap="square" rtlCol="0">
            <a:spAutoFit/>
          </a:bodyPr>
          <a:lstStyle/>
          <a:p>
            <a:pPr algn="ctr"/>
            <a:r>
              <a:rPr lang="en-US" sz="4400" b="1" dirty="0">
                <a:solidFill>
                  <a:schemeClr val="bg1"/>
                </a:solidFill>
                <a:latin typeface="Times New Roman" panose="02020603050405020304" pitchFamily="18" charset="0"/>
                <a:cs typeface="Times New Roman" panose="02020603050405020304" pitchFamily="18" charset="0"/>
              </a:rPr>
              <a:t>Project Name: Jackpot Game</a:t>
            </a:r>
          </a:p>
          <a:p>
            <a:pPr algn="ctr"/>
            <a:endParaRPr lang="en-US" sz="4400" b="1" dirty="0">
              <a:solidFill>
                <a:schemeClr val="bg1"/>
              </a:solidFill>
              <a:latin typeface="Times New Roman" panose="02020603050405020304" pitchFamily="18" charset="0"/>
              <a:cs typeface="Times New Roman" panose="02020603050405020304" pitchFamily="18" charset="0"/>
            </a:endParaRPr>
          </a:p>
          <a:p>
            <a:pPr algn="ctr"/>
            <a:r>
              <a:rPr lang="en-US" sz="2800" u="sng" dirty="0">
                <a:solidFill>
                  <a:schemeClr val="bg1"/>
                </a:solidFill>
                <a:latin typeface="Times New Roman" panose="02020603050405020304" pitchFamily="18" charset="0"/>
                <a:cs typeface="Times New Roman" panose="02020603050405020304" pitchFamily="18" charset="0"/>
              </a:rPr>
              <a:t>Supervised by</a:t>
            </a:r>
          </a:p>
          <a:p>
            <a:pPr algn="ctr"/>
            <a:r>
              <a:rPr lang="en-US" sz="2800" i="0" dirty="0">
                <a:solidFill>
                  <a:srgbClr val="000000"/>
                </a:solidFill>
                <a:effectLst/>
                <a:latin typeface="Times New Roman" panose="02020603050405020304" pitchFamily="18" charset="0"/>
                <a:cs typeface="Times New Roman" panose="02020603050405020304" pitchFamily="18" charset="0"/>
              </a:rPr>
              <a:t>Bismoy Jahan</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33C923B-8144-695B-4438-E96DE62E3793}"/>
              </a:ext>
            </a:extLst>
          </p:cNvPr>
          <p:cNvSpPr txBox="1"/>
          <p:nvPr/>
        </p:nvSpPr>
        <p:spPr>
          <a:xfrm>
            <a:off x="1961535" y="3912221"/>
            <a:ext cx="8554065" cy="954107"/>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Course: Digital Logic and Circuits Lab  	 	Section: S Semester: Spring 2024-25 		  Group: 04</a:t>
            </a:r>
          </a:p>
        </p:txBody>
      </p:sp>
    </p:spTree>
    <p:extLst>
      <p:ext uri="{BB962C8B-B14F-4D97-AF65-F5344CB8AC3E}">
        <p14:creationId xmlns:p14="http://schemas.microsoft.com/office/powerpoint/2010/main" val="3729294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CAD3F3-894C-BB18-6B85-BB806A538B1F}"/>
              </a:ext>
            </a:extLst>
          </p:cNvPr>
          <p:cNvSpPr txBox="1"/>
          <p:nvPr/>
        </p:nvSpPr>
        <p:spPr>
          <a:xfrm>
            <a:off x="1268361" y="781665"/>
            <a:ext cx="8908026" cy="4832092"/>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In this MultiSim simulation, we start by setting the DIP switch input to “111”. After starting the counter, it begins cycling through a sequence of binary values. At any point, we can pause the simulation to check the current counter output. For instance, during one run the counter output is “100”, and in another it is “010”. Both the DIP switch value and the counter output are sent to a comparator, which evaluates whether the two values are equal. Since they do not match, the comparator correctly identifies the mismatch and turns on the red indicator light, verifying that the circuit is functioning as expected.</a:t>
            </a:r>
          </a:p>
        </p:txBody>
      </p:sp>
    </p:spTree>
    <p:extLst>
      <p:ext uri="{BB962C8B-B14F-4D97-AF65-F5344CB8AC3E}">
        <p14:creationId xmlns:p14="http://schemas.microsoft.com/office/powerpoint/2010/main" val="38811644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EE2FBE-1496-1138-79BD-E8CB947E4C77}"/>
              </a:ext>
            </a:extLst>
          </p:cNvPr>
          <p:cNvSpPr txBox="1"/>
          <p:nvPr/>
        </p:nvSpPr>
        <p:spPr>
          <a:xfrm>
            <a:off x="2625214" y="0"/>
            <a:ext cx="7152968" cy="769441"/>
          </a:xfrm>
          <a:prstGeom prst="rect">
            <a:avLst/>
          </a:prstGeom>
          <a:noFill/>
        </p:spPr>
        <p:txBody>
          <a:bodyPr wrap="square" rtlCol="0">
            <a:spAutoFit/>
          </a:bodyPr>
          <a:lstStyle/>
          <a:p>
            <a:r>
              <a:rPr lang="en-US" sz="4400" b="1" u="sng" dirty="0">
                <a:solidFill>
                  <a:schemeClr val="bg1"/>
                </a:solidFill>
                <a:latin typeface="Times New Roman" panose="02020603050405020304" pitchFamily="18" charset="0"/>
                <a:cs typeface="Times New Roman" panose="02020603050405020304" pitchFamily="18" charset="0"/>
              </a:rPr>
              <a:t>Methodology and Results</a:t>
            </a:r>
          </a:p>
        </p:txBody>
      </p:sp>
      <p:sp>
        <p:nvSpPr>
          <p:cNvPr id="3" name="TextBox 2">
            <a:extLst>
              <a:ext uri="{FF2B5EF4-FFF2-40B4-BE49-F238E27FC236}">
                <a16:creationId xmlns:a16="http://schemas.microsoft.com/office/drawing/2014/main" id="{AB201304-9006-ECAF-1648-26A3428C23BB}"/>
              </a:ext>
            </a:extLst>
          </p:cNvPr>
          <p:cNvSpPr txBox="1"/>
          <p:nvPr/>
        </p:nvSpPr>
        <p:spPr>
          <a:xfrm>
            <a:off x="1179872" y="1074509"/>
            <a:ext cx="9497962" cy="4708981"/>
          </a:xfrm>
          <a:prstGeom prst="rect">
            <a:avLst/>
          </a:prstGeom>
          <a:noFill/>
        </p:spPr>
        <p:txBody>
          <a:bodyPr wrap="square" rtlCol="0">
            <a:spAutoFit/>
          </a:bodyPr>
          <a:lstStyle/>
          <a:p>
            <a:pPr>
              <a:buNone/>
            </a:pPr>
            <a:r>
              <a:rPr lang="en-US" sz="2200" dirty="0">
                <a:solidFill>
                  <a:schemeClr val="bg1"/>
                </a:solidFill>
                <a:latin typeface="Times New Roman" panose="02020603050405020304" pitchFamily="18" charset="0"/>
                <a:cs typeface="Times New Roman" panose="02020603050405020304" pitchFamily="18" charset="0"/>
              </a:rPr>
              <a:t>For this project, we used three JK flip-flops to create a 3-bit synchronous counter. These flip-flops count from 0 to 7 in binary with every clock pulse. We made the clock pulses using a 555 timer. The 555 timer is set in astable mode, so it makes a continuous square wave signal that goes to the flip-flops’ clock pins. Next, we used a DIP switch to manually set a 3-bit number. This is the number we want the counter to match. To check if the counter and the DIP switch outputs are the same, we used a digital comparator chip. If they match, the comparator output goes high, and a green LED turns on. This means we got the jackpot. If they don’t match, a red LED turns on to show that we didn’t get the jackpot. We connected LEDs and resistors to see these results. After building the circuit, we ran the simulation in Multisim to test if everything worked right. This project helped us understand how to use flip-flops, comparators, and 555 timers together in a digital logic circuit.</a:t>
            </a:r>
          </a:p>
          <a:p>
            <a:pPr>
              <a:buNone/>
            </a:pPr>
            <a:br>
              <a:rPr lang="en-US" dirty="0"/>
            </a:br>
            <a:endParaRPr lang="en-US" dirty="0"/>
          </a:p>
        </p:txBody>
      </p:sp>
    </p:spTree>
    <p:extLst>
      <p:ext uri="{BB962C8B-B14F-4D97-AF65-F5344CB8AC3E}">
        <p14:creationId xmlns:p14="http://schemas.microsoft.com/office/powerpoint/2010/main" val="8395997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769B9B-AA40-4321-A5B0-2EF12321A27E}"/>
              </a:ext>
            </a:extLst>
          </p:cNvPr>
          <p:cNvSpPr txBox="1"/>
          <p:nvPr/>
        </p:nvSpPr>
        <p:spPr>
          <a:xfrm>
            <a:off x="4070555" y="103239"/>
            <a:ext cx="4291781"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Limitations</a:t>
            </a:r>
          </a:p>
        </p:txBody>
      </p:sp>
      <p:sp>
        <p:nvSpPr>
          <p:cNvPr id="3" name="TextBox 2">
            <a:extLst>
              <a:ext uri="{FF2B5EF4-FFF2-40B4-BE49-F238E27FC236}">
                <a16:creationId xmlns:a16="http://schemas.microsoft.com/office/drawing/2014/main" id="{B71F203F-DEA1-56C5-BFD7-42FD241E5FFB}"/>
              </a:ext>
            </a:extLst>
          </p:cNvPr>
          <p:cNvSpPr txBox="1"/>
          <p:nvPr/>
        </p:nvSpPr>
        <p:spPr>
          <a:xfrm>
            <a:off x="1828800" y="1268362"/>
            <a:ext cx="7698658" cy="4708981"/>
          </a:xfrm>
          <a:prstGeom prst="rect">
            <a:avLst/>
          </a:prstGeom>
          <a:noFill/>
        </p:spPr>
        <p:txBody>
          <a:bodyPr wrap="square" rtlCol="0">
            <a:spAutoFit/>
          </a:bodyPr>
          <a:lstStyle/>
          <a:p>
            <a:pPr>
              <a:buNone/>
            </a:pPr>
            <a:r>
              <a:rPr lang="en-US" sz="2400" dirty="0">
                <a:solidFill>
                  <a:schemeClr val="bg1"/>
                </a:solidFill>
                <a:latin typeface="Times New Roman" panose="02020603050405020304" pitchFamily="18" charset="0"/>
                <a:cs typeface="Times New Roman" panose="02020603050405020304" pitchFamily="18" charset="0"/>
              </a:rPr>
              <a:t>1. Limited Bit Range.</a:t>
            </a:r>
          </a:p>
          <a:p>
            <a:pPr>
              <a:buNone/>
            </a:pPr>
            <a:r>
              <a:rPr lang="en-US" sz="2400" dirty="0">
                <a:solidFill>
                  <a:schemeClr val="bg1"/>
                </a:solidFill>
                <a:latin typeface="Times New Roman" panose="02020603050405020304" pitchFamily="18" charset="0"/>
                <a:cs typeface="Times New Roman" panose="02020603050405020304" pitchFamily="18" charset="0"/>
              </a:rPr>
              <a:t> </a:t>
            </a:r>
          </a:p>
          <a:p>
            <a:pPr>
              <a:buNone/>
            </a:pPr>
            <a:r>
              <a:rPr lang="en-US" sz="2400" dirty="0">
                <a:solidFill>
                  <a:schemeClr val="bg1"/>
                </a:solidFill>
                <a:latin typeface="Times New Roman" panose="02020603050405020304" pitchFamily="18" charset="0"/>
                <a:cs typeface="Times New Roman" panose="02020603050405020304" pitchFamily="18" charset="0"/>
              </a:rPr>
              <a:t>2. No Debouncing Mechanism</a:t>
            </a:r>
          </a:p>
          <a:p>
            <a:pPr>
              <a:buNone/>
            </a:pPr>
            <a:r>
              <a:rPr lang="en-US" sz="2400" dirty="0">
                <a:solidFill>
                  <a:schemeClr val="bg1"/>
                </a:solidFill>
                <a:latin typeface="Times New Roman" panose="02020603050405020304" pitchFamily="18" charset="0"/>
                <a:cs typeface="Times New Roman" panose="02020603050405020304" pitchFamily="18" charset="0"/>
              </a:rPr>
              <a:t> </a:t>
            </a:r>
          </a:p>
          <a:p>
            <a:pPr>
              <a:buNone/>
            </a:pPr>
            <a:r>
              <a:rPr lang="en-US" sz="2400" dirty="0">
                <a:solidFill>
                  <a:schemeClr val="bg1"/>
                </a:solidFill>
                <a:latin typeface="Times New Roman" panose="02020603050405020304" pitchFamily="18" charset="0"/>
                <a:cs typeface="Times New Roman" panose="02020603050405020304" pitchFamily="18" charset="0"/>
              </a:rPr>
              <a:t>3. No Reset or Pause Feature</a:t>
            </a:r>
          </a:p>
          <a:p>
            <a:pPr>
              <a:buNone/>
            </a:pPr>
            <a:r>
              <a:rPr lang="en-US" sz="2400" dirty="0">
                <a:solidFill>
                  <a:schemeClr val="bg1"/>
                </a:solidFill>
                <a:latin typeface="Times New Roman" panose="02020603050405020304" pitchFamily="18" charset="0"/>
                <a:cs typeface="Times New Roman" panose="02020603050405020304" pitchFamily="18" charset="0"/>
              </a:rPr>
              <a:t> </a:t>
            </a:r>
          </a:p>
          <a:p>
            <a:pPr>
              <a:buNone/>
            </a:pPr>
            <a:r>
              <a:rPr lang="en-US" sz="2400" dirty="0">
                <a:solidFill>
                  <a:schemeClr val="bg1"/>
                </a:solidFill>
                <a:latin typeface="Times New Roman" panose="02020603050405020304" pitchFamily="18" charset="0"/>
                <a:cs typeface="Times New Roman" panose="02020603050405020304" pitchFamily="18" charset="0"/>
              </a:rPr>
              <a:t>4. Fixed Clock Speed.</a:t>
            </a:r>
          </a:p>
          <a:p>
            <a:pPr>
              <a:buNone/>
            </a:pPr>
            <a:r>
              <a:rPr lang="en-US" sz="2400" dirty="0">
                <a:solidFill>
                  <a:schemeClr val="bg1"/>
                </a:solidFill>
                <a:latin typeface="Times New Roman" panose="02020603050405020304" pitchFamily="18" charset="0"/>
                <a:cs typeface="Times New Roman" panose="02020603050405020304" pitchFamily="18" charset="0"/>
              </a:rPr>
              <a:t> </a:t>
            </a:r>
          </a:p>
          <a:p>
            <a:pPr>
              <a:buNone/>
            </a:pPr>
            <a:r>
              <a:rPr lang="en-US" sz="2400" dirty="0">
                <a:solidFill>
                  <a:schemeClr val="bg1"/>
                </a:solidFill>
                <a:latin typeface="Times New Roman" panose="02020603050405020304" pitchFamily="18" charset="0"/>
                <a:cs typeface="Times New Roman" panose="02020603050405020304" pitchFamily="18" charset="0"/>
              </a:rPr>
              <a:t>5. No Score Tracking</a:t>
            </a:r>
          </a:p>
          <a:p>
            <a:pPr>
              <a:buNone/>
            </a:pPr>
            <a:r>
              <a:rPr lang="en-US" sz="2400" dirty="0">
                <a:solidFill>
                  <a:schemeClr val="bg1"/>
                </a:solidFill>
                <a:latin typeface="Times New Roman" panose="02020603050405020304" pitchFamily="18" charset="0"/>
                <a:cs typeface="Times New Roman" panose="02020603050405020304" pitchFamily="18" charset="0"/>
              </a:rPr>
              <a:t> </a:t>
            </a:r>
          </a:p>
          <a:p>
            <a:pPr>
              <a:buNone/>
            </a:pPr>
            <a:r>
              <a:rPr lang="en-US" sz="2400" dirty="0">
                <a:solidFill>
                  <a:schemeClr val="bg1"/>
                </a:solidFill>
                <a:latin typeface="Times New Roman" panose="02020603050405020304" pitchFamily="18" charset="0"/>
                <a:cs typeface="Times New Roman" panose="02020603050405020304" pitchFamily="18" charset="0"/>
              </a:rPr>
              <a:t>6. Power Supply Sensitivity</a:t>
            </a:r>
          </a:p>
          <a:p>
            <a:pPr>
              <a:buNone/>
            </a:pPr>
            <a:br>
              <a:rPr lang="en-US" dirty="0"/>
            </a:br>
            <a:endParaRPr lang="en-US" dirty="0"/>
          </a:p>
        </p:txBody>
      </p:sp>
    </p:spTree>
    <p:extLst>
      <p:ext uri="{BB962C8B-B14F-4D97-AF65-F5344CB8AC3E}">
        <p14:creationId xmlns:p14="http://schemas.microsoft.com/office/powerpoint/2010/main" val="18694822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A534A8-D569-557A-8936-4BDD45ADA745}"/>
              </a:ext>
            </a:extLst>
          </p:cNvPr>
          <p:cNvSpPr txBox="1"/>
          <p:nvPr/>
        </p:nvSpPr>
        <p:spPr>
          <a:xfrm>
            <a:off x="4363064" y="44245"/>
            <a:ext cx="3465871"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Conclusion</a:t>
            </a:r>
          </a:p>
        </p:txBody>
      </p:sp>
      <p:sp>
        <p:nvSpPr>
          <p:cNvPr id="7" name="TextBox 6">
            <a:extLst>
              <a:ext uri="{FF2B5EF4-FFF2-40B4-BE49-F238E27FC236}">
                <a16:creationId xmlns:a16="http://schemas.microsoft.com/office/drawing/2014/main" id="{22439DBC-51C9-43A2-5680-AF3E26B5D2AE}"/>
              </a:ext>
            </a:extLst>
          </p:cNvPr>
          <p:cNvSpPr txBox="1"/>
          <p:nvPr/>
        </p:nvSpPr>
        <p:spPr>
          <a:xfrm>
            <a:off x="786579" y="1032387"/>
            <a:ext cx="10618839" cy="2554545"/>
          </a:xfrm>
          <a:prstGeom prst="rect">
            <a:avLst/>
          </a:prstGeom>
          <a:noFill/>
        </p:spPr>
        <p:txBody>
          <a:bodyPr wrap="square" rtlCol="0">
            <a:spAutoFit/>
          </a:bodyPr>
          <a:lstStyle/>
          <a:p>
            <a:r>
              <a:rPr lang="en-US" sz="3200" b="0" i="0" dirty="0">
                <a:solidFill>
                  <a:schemeClr val="bg1"/>
                </a:solidFill>
                <a:effectLst/>
                <a:latin typeface="Times New Roman" panose="02020603050405020304" pitchFamily="18" charset="0"/>
                <a:cs typeface="Times New Roman" panose="02020603050405020304" pitchFamily="18" charset="0"/>
              </a:rPr>
              <a:t>The Jackpot Game successfully demonstrates key digital logic concepts by combining clock generation, binary counting, and comparison in an interactive setup. It provides a simple yet effective way to understand the operation of flip-flops, counters, and comparators through hands-on learning.</a:t>
            </a:r>
            <a:endParaRPr lang="en-US" sz="3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21293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978136-4007-F4B1-79C0-3160139A153E}"/>
              </a:ext>
            </a:extLst>
          </p:cNvPr>
          <p:cNvSpPr txBox="1"/>
          <p:nvPr/>
        </p:nvSpPr>
        <p:spPr>
          <a:xfrm>
            <a:off x="2654710" y="2492477"/>
            <a:ext cx="7344696" cy="1107996"/>
          </a:xfrm>
          <a:prstGeom prst="rect">
            <a:avLst/>
          </a:prstGeom>
          <a:noFill/>
        </p:spPr>
        <p:txBody>
          <a:bodyPr wrap="square" rtlCol="0">
            <a:spAutoFit/>
          </a:bodyPr>
          <a:lstStyle/>
          <a:p>
            <a:r>
              <a:rPr lang="en-US" sz="6600" b="1" dirty="0">
                <a:solidFill>
                  <a:schemeClr val="bg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331315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53DE55-E582-C760-82AD-153B3CADE7A9}"/>
              </a:ext>
            </a:extLst>
          </p:cNvPr>
          <p:cNvSpPr txBox="1"/>
          <p:nvPr/>
        </p:nvSpPr>
        <p:spPr>
          <a:xfrm>
            <a:off x="1486308" y="604684"/>
            <a:ext cx="2934929"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Group Members:</a:t>
            </a:r>
          </a:p>
        </p:txBody>
      </p:sp>
      <p:graphicFrame>
        <p:nvGraphicFramePr>
          <p:cNvPr id="3" name="Table 2">
            <a:extLst>
              <a:ext uri="{FF2B5EF4-FFF2-40B4-BE49-F238E27FC236}">
                <a16:creationId xmlns:a16="http://schemas.microsoft.com/office/drawing/2014/main" id="{11D74254-05F0-E904-E142-C0E407D652EF}"/>
              </a:ext>
            </a:extLst>
          </p:cNvPr>
          <p:cNvGraphicFramePr>
            <a:graphicFrameLocks noGrp="1"/>
          </p:cNvGraphicFramePr>
          <p:nvPr>
            <p:extLst>
              <p:ext uri="{D42A27DB-BD31-4B8C-83A1-F6EECF244321}">
                <p14:modId xmlns:p14="http://schemas.microsoft.com/office/powerpoint/2010/main" val="1044610505"/>
              </p:ext>
            </p:extLst>
          </p:nvPr>
        </p:nvGraphicFramePr>
        <p:xfrm>
          <a:off x="1486308" y="1181330"/>
          <a:ext cx="8867060" cy="4452552"/>
        </p:xfrm>
        <a:graphic>
          <a:graphicData uri="http://schemas.openxmlformats.org/drawingml/2006/table">
            <a:tbl>
              <a:tblPr firstRow="1" bandRow="1">
                <a:tableStyleId>{7DF18680-E054-41AD-8BC1-D1AEF772440D}</a:tableStyleId>
              </a:tblPr>
              <a:tblGrid>
                <a:gridCol w="4433530">
                  <a:extLst>
                    <a:ext uri="{9D8B030D-6E8A-4147-A177-3AD203B41FA5}">
                      <a16:colId xmlns:a16="http://schemas.microsoft.com/office/drawing/2014/main" val="2663676004"/>
                    </a:ext>
                  </a:extLst>
                </a:gridCol>
                <a:gridCol w="4433530">
                  <a:extLst>
                    <a:ext uri="{9D8B030D-6E8A-4147-A177-3AD203B41FA5}">
                      <a16:colId xmlns:a16="http://schemas.microsoft.com/office/drawing/2014/main" val="3374861578"/>
                    </a:ext>
                  </a:extLst>
                </a:gridCol>
              </a:tblGrid>
              <a:tr h="742092">
                <a:tc>
                  <a:txBody>
                    <a:bodyPr/>
                    <a:lstStyle/>
                    <a:p>
                      <a:r>
                        <a:rPr lang="en-US" sz="2400" dirty="0">
                          <a:solidFill>
                            <a:schemeClr val="bg1"/>
                          </a:solidFill>
                          <a:latin typeface="Times New Roman" panose="02020603050405020304" pitchFamily="18" charset="0"/>
                          <a:cs typeface="Times New Roman" panose="02020603050405020304" pitchFamily="18" charset="0"/>
                        </a:rPr>
                        <a:t>		</a:t>
                      </a:r>
                      <a:r>
                        <a:rPr lang="en-US" sz="2400" b="0" dirty="0">
                          <a:solidFill>
                            <a:schemeClr val="bg1"/>
                          </a:solidFill>
                          <a:latin typeface="Times New Roman" panose="02020603050405020304" pitchFamily="18" charset="0"/>
                          <a:cs typeface="Times New Roman" panose="02020603050405020304" pitchFamily="18" charset="0"/>
                        </a:rPr>
                        <a:t>Name</a:t>
                      </a:r>
                    </a:p>
                  </a:txBody>
                  <a:tcPr/>
                </a:tc>
                <a:tc>
                  <a:txBody>
                    <a:bodyPr/>
                    <a:lstStyle/>
                    <a:p>
                      <a:r>
                        <a:rPr lang="en-US" sz="2000" b="0" dirty="0">
                          <a:latin typeface="Times New Roman" panose="02020603050405020304" pitchFamily="18" charset="0"/>
                          <a:cs typeface="Times New Roman" panose="02020603050405020304" pitchFamily="18" charset="0"/>
                        </a:rPr>
                        <a:t>	</a:t>
                      </a:r>
                      <a:r>
                        <a:rPr lang="en-US" sz="2400" b="0" dirty="0">
                          <a:solidFill>
                            <a:schemeClr val="bg1"/>
                          </a:solidFill>
                          <a:latin typeface="Times New Roman" panose="02020603050405020304" pitchFamily="18" charset="0"/>
                          <a:cs typeface="Times New Roman" panose="02020603050405020304" pitchFamily="18" charset="0"/>
                        </a:rPr>
                        <a:t>Student ID</a:t>
                      </a:r>
                    </a:p>
                  </a:txBody>
                  <a:tcPr/>
                </a:tc>
                <a:extLst>
                  <a:ext uri="{0D108BD9-81ED-4DB2-BD59-A6C34878D82A}">
                    <a16:rowId xmlns:a16="http://schemas.microsoft.com/office/drawing/2014/main" val="3916436569"/>
                  </a:ext>
                </a:extLst>
              </a:tr>
              <a:tr h="742092">
                <a:tc>
                  <a:txBody>
                    <a:bodyPr/>
                    <a:lstStyle/>
                    <a:p>
                      <a:r>
                        <a:rPr lang="en-US" sz="2000" dirty="0">
                          <a:solidFill>
                            <a:schemeClr val="bg1"/>
                          </a:solidFill>
                          <a:latin typeface="Times New Roman" panose="02020603050405020304" pitchFamily="18" charset="0"/>
                          <a:cs typeface="Times New Roman" panose="02020603050405020304" pitchFamily="18" charset="0"/>
                        </a:rPr>
                        <a:t>Satadru Barua Jeet</a:t>
                      </a:r>
                    </a:p>
                  </a:txBody>
                  <a:tcPr/>
                </a:tc>
                <a:tc>
                  <a:txBody>
                    <a:bodyPr/>
                    <a:lstStyle/>
                    <a:p>
                      <a:r>
                        <a:rPr lang="en-US" sz="2000" dirty="0">
                          <a:latin typeface="Times New Roman" panose="02020603050405020304" pitchFamily="18" charset="0"/>
                          <a:cs typeface="Times New Roman" panose="02020603050405020304" pitchFamily="18" charset="0"/>
                        </a:rPr>
                        <a:t> 23-52224-2</a:t>
                      </a:r>
                    </a:p>
                  </a:txBody>
                  <a:tcPr/>
                </a:tc>
                <a:extLst>
                  <a:ext uri="{0D108BD9-81ED-4DB2-BD59-A6C34878D82A}">
                    <a16:rowId xmlns:a16="http://schemas.microsoft.com/office/drawing/2014/main" val="121385539"/>
                  </a:ext>
                </a:extLst>
              </a:tr>
              <a:tr h="742092">
                <a:tc>
                  <a:txBody>
                    <a:bodyPr/>
                    <a:lstStyle/>
                    <a:p>
                      <a:r>
                        <a:rPr lang="en-US" sz="2000" dirty="0">
                          <a:latin typeface="Times New Roman" panose="02020603050405020304" pitchFamily="18" charset="0"/>
                          <a:cs typeface="Times New Roman" panose="02020603050405020304" pitchFamily="18" charset="0"/>
                        </a:rPr>
                        <a:t>Wakar Alvee</a:t>
                      </a:r>
                    </a:p>
                  </a:txBody>
                  <a:tcPr/>
                </a:tc>
                <a:tc>
                  <a:txBody>
                    <a:bodyPr/>
                    <a:lstStyle/>
                    <a:p>
                      <a:r>
                        <a:rPr lang="en-US" sz="2000" dirty="0">
                          <a:latin typeface="Times New Roman" panose="02020603050405020304" pitchFamily="18" charset="0"/>
                          <a:cs typeface="Times New Roman" panose="02020603050405020304" pitchFamily="18" charset="0"/>
                        </a:rPr>
                        <a:t> 23-51784-2</a:t>
                      </a:r>
                    </a:p>
                  </a:txBody>
                  <a:tcPr/>
                </a:tc>
                <a:extLst>
                  <a:ext uri="{0D108BD9-81ED-4DB2-BD59-A6C34878D82A}">
                    <a16:rowId xmlns:a16="http://schemas.microsoft.com/office/drawing/2014/main" val="4277862378"/>
                  </a:ext>
                </a:extLst>
              </a:tr>
              <a:tr h="742092">
                <a:tc>
                  <a:txBody>
                    <a:bodyPr/>
                    <a:lstStyle/>
                    <a:p>
                      <a:r>
                        <a:rPr lang="en-US" sz="2000" dirty="0">
                          <a:latin typeface="Times New Roman" panose="02020603050405020304" pitchFamily="18" charset="0"/>
                          <a:cs typeface="Times New Roman" panose="02020603050405020304" pitchFamily="18" charset="0"/>
                        </a:rPr>
                        <a:t>Mehedi Hasan Soaib</a:t>
                      </a:r>
                    </a:p>
                  </a:txBody>
                  <a:tcPr/>
                </a:tc>
                <a:tc>
                  <a:txBody>
                    <a:bodyPr/>
                    <a:lstStyle/>
                    <a:p>
                      <a:r>
                        <a:rPr lang="en-US" sz="2000" dirty="0">
                          <a:latin typeface="Times New Roman" panose="02020603050405020304" pitchFamily="18" charset="0"/>
                          <a:cs typeface="Times New Roman" panose="02020603050405020304" pitchFamily="18" charset="0"/>
                        </a:rPr>
                        <a:t> 23-51621-2</a:t>
                      </a:r>
                    </a:p>
                  </a:txBody>
                  <a:tcPr/>
                </a:tc>
                <a:extLst>
                  <a:ext uri="{0D108BD9-81ED-4DB2-BD59-A6C34878D82A}">
                    <a16:rowId xmlns:a16="http://schemas.microsoft.com/office/drawing/2014/main" val="4157412878"/>
                  </a:ext>
                </a:extLst>
              </a:tr>
              <a:tr h="742092">
                <a:tc>
                  <a:txBody>
                    <a:bodyPr/>
                    <a:lstStyle/>
                    <a:p>
                      <a:r>
                        <a:rPr lang="en-US" sz="2000" dirty="0">
                          <a:latin typeface="Times New Roman" panose="02020603050405020304" pitchFamily="18" charset="0"/>
                          <a:cs typeface="Times New Roman" panose="02020603050405020304" pitchFamily="18" charset="0"/>
                        </a:rPr>
                        <a:t>MD. Rafayet Hossain Zanith</a:t>
                      </a:r>
                    </a:p>
                  </a:txBody>
                  <a:tcPr/>
                </a:tc>
                <a:tc>
                  <a:txBody>
                    <a:bodyPr/>
                    <a:lstStyle/>
                    <a:p>
                      <a:r>
                        <a:rPr lang="en-US" sz="2000" dirty="0">
                          <a:latin typeface="Times New Roman" panose="02020603050405020304" pitchFamily="18" charset="0"/>
                          <a:cs typeface="Times New Roman" panose="02020603050405020304" pitchFamily="18" charset="0"/>
                        </a:rPr>
                        <a:t> 23-52178-2</a:t>
                      </a:r>
                    </a:p>
                  </a:txBody>
                  <a:tcPr/>
                </a:tc>
                <a:extLst>
                  <a:ext uri="{0D108BD9-81ED-4DB2-BD59-A6C34878D82A}">
                    <a16:rowId xmlns:a16="http://schemas.microsoft.com/office/drawing/2014/main" val="3010460637"/>
                  </a:ext>
                </a:extLst>
              </a:tr>
              <a:tr h="742092">
                <a:tc>
                  <a:txBody>
                    <a:bodyPr/>
                    <a:lstStyle/>
                    <a:p>
                      <a:r>
                        <a:rPr lang="en-US" sz="2000" dirty="0">
                          <a:latin typeface="Times New Roman" panose="02020603050405020304" pitchFamily="18" charset="0"/>
                          <a:cs typeface="Times New Roman" panose="02020603050405020304" pitchFamily="18" charset="0"/>
                        </a:rPr>
                        <a:t>S.M Tagrib Uddin</a:t>
                      </a:r>
                    </a:p>
                  </a:txBody>
                  <a:tcPr/>
                </a:tc>
                <a:tc>
                  <a:txBody>
                    <a:bodyPr/>
                    <a:lstStyle/>
                    <a:p>
                      <a:r>
                        <a:rPr lang="en-US" sz="2000" dirty="0">
                          <a:latin typeface="Times New Roman" panose="02020603050405020304" pitchFamily="18" charset="0"/>
                          <a:cs typeface="Times New Roman" panose="02020603050405020304" pitchFamily="18" charset="0"/>
                        </a:rPr>
                        <a:t> 23-51332-1</a:t>
                      </a:r>
                    </a:p>
                  </a:txBody>
                  <a:tcPr/>
                </a:tc>
                <a:extLst>
                  <a:ext uri="{0D108BD9-81ED-4DB2-BD59-A6C34878D82A}">
                    <a16:rowId xmlns:a16="http://schemas.microsoft.com/office/drawing/2014/main" val="2008038123"/>
                  </a:ext>
                </a:extLst>
              </a:tr>
            </a:tbl>
          </a:graphicData>
        </a:graphic>
      </p:graphicFrame>
    </p:spTree>
    <p:extLst>
      <p:ext uri="{BB962C8B-B14F-4D97-AF65-F5344CB8AC3E}">
        <p14:creationId xmlns:p14="http://schemas.microsoft.com/office/powerpoint/2010/main" val="7870140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28B904-A70D-4754-C2E4-E392D72E83E5}"/>
              </a:ext>
            </a:extLst>
          </p:cNvPr>
          <p:cNvSpPr txBox="1"/>
          <p:nvPr/>
        </p:nvSpPr>
        <p:spPr>
          <a:xfrm>
            <a:off x="4935793" y="147482"/>
            <a:ext cx="4807974"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Abstract</a:t>
            </a:r>
          </a:p>
        </p:txBody>
      </p:sp>
      <p:sp>
        <p:nvSpPr>
          <p:cNvPr id="3" name="TextBox 2">
            <a:extLst>
              <a:ext uri="{FF2B5EF4-FFF2-40B4-BE49-F238E27FC236}">
                <a16:creationId xmlns:a16="http://schemas.microsoft.com/office/drawing/2014/main" id="{61FA69E1-7662-18C5-8347-9C9D06478A72}"/>
              </a:ext>
            </a:extLst>
          </p:cNvPr>
          <p:cNvSpPr txBox="1"/>
          <p:nvPr/>
        </p:nvSpPr>
        <p:spPr>
          <a:xfrm>
            <a:off x="1509251" y="1519121"/>
            <a:ext cx="9173497" cy="3046988"/>
          </a:xfrm>
          <a:prstGeom prst="rect">
            <a:avLst/>
          </a:prstGeom>
          <a:noFill/>
        </p:spPr>
        <p:txBody>
          <a:bodyPr wrap="square" rtlCol="0">
            <a:spAutoFit/>
          </a:bodyPr>
          <a:lstStyle/>
          <a:p>
            <a:pPr marL="285750" indent="-285750">
              <a:buFont typeface="Wingdings" panose="05000000000000000000" pitchFamily="2" charset="2"/>
              <a:buChar char="§"/>
            </a:pPr>
            <a:r>
              <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rPr>
              <a:t>Enables to test luck on 12.5%-win percentage basis.</a:t>
            </a:r>
          </a:p>
          <a:p>
            <a:pPr marL="285750" indent="-285750">
              <a:buFont typeface="Wingdings" panose="05000000000000000000" pitchFamily="2" charset="2"/>
              <a:buChar char="§"/>
            </a:pPr>
            <a:r>
              <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rPr>
              <a:t>Various components are used.</a:t>
            </a:r>
          </a:p>
          <a:p>
            <a:pPr marL="285750" indent="-285750">
              <a:buFont typeface="Wingdings" panose="05000000000000000000" pitchFamily="2" charset="2"/>
              <a:buChar char="§"/>
            </a:pPr>
            <a:r>
              <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rPr>
              <a:t>If the predetermined bit and the Synchronized-Up Counter bit matches, the Jackpot is declared.</a:t>
            </a:r>
          </a:p>
          <a:p>
            <a:pPr marL="285750" indent="-285750">
              <a:buFont typeface="Wingdings" panose="05000000000000000000" pitchFamily="2" charset="2"/>
              <a:buChar char="§"/>
            </a:pPr>
            <a:r>
              <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rPr>
              <a:t>Otherwise, It's not a Jackpot, Red LED stays on.</a:t>
            </a:r>
            <a:br>
              <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rPr>
            </a:br>
            <a:endParaRPr lang="en-US" sz="3200" dirty="0">
              <a:solidFill>
                <a:schemeClr val="bg1"/>
              </a:solidFill>
              <a:latin typeface="Times New Roman" panose="02020603050405020304" pitchFamily="18" charset="0"/>
              <a:ea typeface="MingLiU_HKSCS-ExtB"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33077535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840752-E1C8-6B77-3C6A-35B78D48E6E9}"/>
              </a:ext>
            </a:extLst>
          </p:cNvPr>
          <p:cNvSpPr txBox="1"/>
          <p:nvPr/>
        </p:nvSpPr>
        <p:spPr>
          <a:xfrm>
            <a:off x="4498258" y="103257"/>
            <a:ext cx="4085303"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Apparatus</a:t>
            </a:r>
          </a:p>
        </p:txBody>
      </p:sp>
      <p:sp>
        <p:nvSpPr>
          <p:cNvPr id="3" name="TextBox 2">
            <a:extLst>
              <a:ext uri="{FF2B5EF4-FFF2-40B4-BE49-F238E27FC236}">
                <a16:creationId xmlns:a16="http://schemas.microsoft.com/office/drawing/2014/main" id="{5FBFDE24-949A-AB96-8704-49DDD8458E96}"/>
              </a:ext>
            </a:extLst>
          </p:cNvPr>
          <p:cNvSpPr txBox="1"/>
          <p:nvPr/>
        </p:nvSpPr>
        <p:spPr>
          <a:xfrm>
            <a:off x="855405" y="1445360"/>
            <a:ext cx="6872749" cy="3539430"/>
          </a:xfrm>
          <a:prstGeom prst="rect">
            <a:avLst/>
          </a:prstGeom>
          <a:noFill/>
        </p:spPr>
        <p:txBody>
          <a:bodyPr wrap="square" rtlCol="0">
            <a:spAutoFit/>
          </a:bodyPr>
          <a:lstStyle/>
          <a:p>
            <a:pPr marL="285750" indent="-285750">
              <a:buFont typeface="Wingdings" panose="05000000000000000000" pitchFamily="2" charset="2"/>
              <a:buChar char="§"/>
            </a:pPr>
            <a:r>
              <a:rPr lang="en-US" sz="2800" dirty="0">
                <a:solidFill>
                  <a:schemeClr val="bg1"/>
                </a:solidFill>
                <a:latin typeface="Times New Roman" panose="02020603050405020304" pitchFamily="18" charset="0"/>
                <a:cs typeface="Times New Roman" panose="02020603050405020304" pitchFamily="18" charset="0"/>
              </a:rPr>
              <a:t>JK Flip-Flops: 3 pcs [IC 7476]</a:t>
            </a:r>
          </a:p>
          <a:p>
            <a:pPr marL="285750" indent="-285750">
              <a:buFont typeface="Wingdings" panose="05000000000000000000" pitchFamily="2" charset="2"/>
              <a:buChar char="§"/>
            </a:pPr>
            <a:r>
              <a:rPr lang="en-US" sz="2800" dirty="0">
                <a:solidFill>
                  <a:schemeClr val="bg1"/>
                </a:solidFill>
                <a:latin typeface="Times New Roman" panose="02020603050405020304" pitchFamily="18" charset="0"/>
                <a:cs typeface="Times New Roman" panose="02020603050405020304" pitchFamily="18" charset="0"/>
              </a:rPr>
              <a:t>555 Timer: 1 pc [IC LM555CN]</a:t>
            </a:r>
          </a:p>
          <a:p>
            <a:pPr marL="285750" indent="-285750">
              <a:buFont typeface="Wingdings" panose="05000000000000000000" pitchFamily="2" charset="2"/>
              <a:buChar char="§"/>
            </a:pPr>
            <a:r>
              <a:rPr lang="en-US" sz="2800" dirty="0">
                <a:solidFill>
                  <a:schemeClr val="bg1"/>
                </a:solidFill>
                <a:latin typeface="Times New Roman" panose="02020603050405020304" pitchFamily="18" charset="0"/>
                <a:cs typeface="Times New Roman" panose="02020603050405020304" pitchFamily="18" charset="0"/>
              </a:rPr>
              <a:t>3-bit Comparator: 1 pc [IC 7485]</a:t>
            </a:r>
          </a:p>
          <a:p>
            <a:pPr marL="285750" indent="-285750">
              <a:buFont typeface="Wingdings" panose="05000000000000000000" pitchFamily="2" charset="2"/>
              <a:buChar char="§"/>
            </a:pPr>
            <a:r>
              <a:rPr lang="en-US" sz="2800" dirty="0">
                <a:solidFill>
                  <a:schemeClr val="bg1"/>
                </a:solidFill>
                <a:latin typeface="Times New Roman" panose="02020603050405020304" pitchFamily="18" charset="0"/>
                <a:cs typeface="Times New Roman" panose="02020603050405020304" pitchFamily="18" charset="0"/>
              </a:rPr>
              <a:t>DIP Switch: 1 pc</a:t>
            </a:r>
          </a:p>
          <a:p>
            <a:pPr marL="285750" indent="-285750">
              <a:buFont typeface="Wingdings" panose="05000000000000000000" pitchFamily="2" charset="2"/>
              <a:buChar char="§"/>
            </a:pPr>
            <a:r>
              <a:rPr lang="en-US" sz="2800" dirty="0">
                <a:solidFill>
                  <a:schemeClr val="bg1"/>
                </a:solidFill>
                <a:latin typeface="Times New Roman" panose="02020603050405020304" pitchFamily="18" charset="0"/>
                <a:cs typeface="Times New Roman" panose="02020603050405020304" pitchFamily="18" charset="0"/>
              </a:rPr>
              <a:t>Other Components like AND Gate, OR Gate, Resistors and Capacitors with different values, Indicator lights, Voltage sources, Switch etc. were also used.</a:t>
            </a:r>
          </a:p>
        </p:txBody>
      </p:sp>
    </p:spTree>
    <p:extLst>
      <p:ext uri="{BB962C8B-B14F-4D97-AF65-F5344CB8AC3E}">
        <p14:creationId xmlns:p14="http://schemas.microsoft.com/office/powerpoint/2010/main" val="14356505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6F073C-3A01-38D8-05BB-770F36648381}"/>
              </a:ext>
            </a:extLst>
          </p:cNvPr>
          <p:cNvSpPr txBox="1"/>
          <p:nvPr/>
        </p:nvSpPr>
        <p:spPr>
          <a:xfrm>
            <a:off x="5019367" y="110925"/>
            <a:ext cx="4011561"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Theory</a:t>
            </a:r>
          </a:p>
        </p:txBody>
      </p:sp>
      <p:sp>
        <p:nvSpPr>
          <p:cNvPr id="3" name="TextBox 2">
            <a:extLst>
              <a:ext uri="{FF2B5EF4-FFF2-40B4-BE49-F238E27FC236}">
                <a16:creationId xmlns:a16="http://schemas.microsoft.com/office/drawing/2014/main" id="{F64750AA-1974-2EBE-9472-C88D2AE40C17}"/>
              </a:ext>
            </a:extLst>
          </p:cNvPr>
          <p:cNvSpPr txBox="1"/>
          <p:nvPr/>
        </p:nvSpPr>
        <p:spPr>
          <a:xfrm>
            <a:off x="1209368" y="1415845"/>
            <a:ext cx="10087897" cy="4339650"/>
          </a:xfrm>
          <a:prstGeom prst="rect">
            <a:avLst/>
          </a:prstGeom>
          <a:noFill/>
        </p:spPr>
        <p:txBody>
          <a:bodyPr wrap="square" rtlCol="0">
            <a:spAutoFit/>
          </a:bodyPr>
          <a:lstStyle/>
          <a:p>
            <a:pPr>
              <a:buNone/>
            </a:pPr>
            <a:r>
              <a:rPr lang="en-US" sz="2400" dirty="0">
                <a:solidFill>
                  <a:schemeClr val="bg1"/>
                </a:solidFill>
                <a:latin typeface="Times New Roman" panose="02020603050405020304" pitchFamily="18" charset="0"/>
                <a:cs typeface="Times New Roman" panose="02020603050405020304" pitchFamily="18" charset="0"/>
              </a:rPr>
              <a:t>The Jackpot Game is a digital logic project that simulates a simple game using basic electronic components. A 555 timer is used in astable mode to generate continuous clock pulses. These pulses are fed into a 3-bit synchronous JK flip-flop counter, which produces a binary output that changes with each pulse. A set of three DIP switches allows the user to manually input a 3-bit binary number. The output of the counter is compared with the user’s input using a 3-bit digital comparator. If the two 3-bit values match, the comparator activates a green LED to indicate a win. If the values do not match, a red LED lights up to indicate a loss. This setup creates a simple yet interactive digital game that demonstrates the practical use of timers, flip-flops, comparators, and basic logic principles.</a:t>
            </a:r>
          </a:p>
          <a:p>
            <a:pPr>
              <a:buNone/>
            </a:pPr>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4360478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AECB37-F642-1CB9-CA0A-8D2A000E797D}"/>
              </a:ext>
            </a:extLst>
          </p:cNvPr>
          <p:cNvSpPr txBox="1"/>
          <p:nvPr/>
        </p:nvSpPr>
        <p:spPr>
          <a:xfrm>
            <a:off x="4188542" y="0"/>
            <a:ext cx="6061587"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Circuit Diagram</a:t>
            </a:r>
          </a:p>
        </p:txBody>
      </p:sp>
      <p:pic>
        <p:nvPicPr>
          <p:cNvPr id="5" name="Picture 4">
            <a:extLst>
              <a:ext uri="{FF2B5EF4-FFF2-40B4-BE49-F238E27FC236}">
                <a16:creationId xmlns:a16="http://schemas.microsoft.com/office/drawing/2014/main" id="{0789B91B-286F-51DC-E2CC-B300CF696861}"/>
              </a:ext>
            </a:extLst>
          </p:cNvPr>
          <p:cNvPicPr>
            <a:picLocks noChangeAspect="1"/>
          </p:cNvPicPr>
          <p:nvPr/>
        </p:nvPicPr>
        <p:blipFill>
          <a:blip r:embed="rId2"/>
          <a:stretch>
            <a:fillRect/>
          </a:stretch>
        </p:blipFill>
        <p:spPr>
          <a:xfrm>
            <a:off x="2235702" y="707886"/>
            <a:ext cx="8014427" cy="5898710"/>
          </a:xfrm>
          <a:prstGeom prst="rect">
            <a:avLst/>
          </a:prstGeom>
        </p:spPr>
      </p:pic>
    </p:spTree>
    <p:extLst>
      <p:ext uri="{BB962C8B-B14F-4D97-AF65-F5344CB8AC3E}">
        <p14:creationId xmlns:p14="http://schemas.microsoft.com/office/powerpoint/2010/main" val="33011543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FC7567-A0A4-03EF-1592-637DE1327F7F}"/>
              </a:ext>
            </a:extLst>
          </p:cNvPr>
          <p:cNvSpPr txBox="1"/>
          <p:nvPr/>
        </p:nvSpPr>
        <p:spPr>
          <a:xfrm>
            <a:off x="3687097" y="0"/>
            <a:ext cx="3642852" cy="707886"/>
          </a:xfrm>
          <a:prstGeom prst="rect">
            <a:avLst/>
          </a:prstGeom>
          <a:noFill/>
        </p:spPr>
        <p:txBody>
          <a:bodyPr wrap="square" rtlCol="0">
            <a:spAutoFit/>
          </a:bodyPr>
          <a:lstStyle/>
          <a:p>
            <a:r>
              <a:rPr lang="en-US" sz="4000" b="1" u="sng" dirty="0">
                <a:solidFill>
                  <a:schemeClr val="bg1"/>
                </a:solidFill>
                <a:latin typeface="Times New Roman" panose="02020603050405020304" pitchFamily="18" charset="0"/>
                <a:cs typeface="Times New Roman" panose="02020603050405020304" pitchFamily="18" charset="0"/>
              </a:rPr>
              <a:t>Demonstration</a:t>
            </a:r>
          </a:p>
        </p:txBody>
      </p:sp>
      <p:pic>
        <p:nvPicPr>
          <p:cNvPr id="5" name="Screen Recording 4">
            <a:hlinkClick r:id="" action="ppaction://media"/>
            <a:extLst>
              <a:ext uri="{FF2B5EF4-FFF2-40B4-BE49-F238E27FC236}">
                <a16:creationId xmlns:a16="http://schemas.microsoft.com/office/drawing/2014/main" id="{55986D1E-FECE-49DD-1F14-660764AC097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00349" y="781050"/>
            <a:ext cx="6535467" cy="5251040"/>
          </a:xfrm>
          <a:prstGeom prst="rect">
            <a:avLst/>
          </a:prstGeom>
        </p:spPr>
      </p:pic>
    </p:spTree>
    <p:extLst>
      <p:ext uri="{BB962C8B-B14F-4D97-AF65-F5344CB8AC3E}">
        <p14:creationId xmlns:p14="http://schemas.microsoft.com/office/powerpoint/2010/main" val="25681092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5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BF8FDE-01AD-393E-B1F2-30A82FF7CAA2}"/>
              </a:ext>
            </a:extLst>
          </p:cNvPr>
          <p:cNvSpPr txBox="1"/>
          <p:nvPr/>
        </p:nvSpPr>
        <p:spPr>
          <a:xfrm>
            <a:off x="1401097" y="707923"/>
            <a:ext cx="8775290" cy="4401205"/>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For the previous video, in the MultiSim simulation, we begin by setting the DIP switch input to “111”. Once the counter is started, it begins cycling through binary values. At any given moment, if we pause the simulation, we can observe the current output of the counter. In this instance, the counter output is also “111”. Both the DIP switch value and the counter output are fed into a comparator, which checks for equality. Since the two values match, the comparator signals a match by turning on the green indicator light, confirming correct operation.</a:t>
            </a:r>
          </a:p>
        </p:txBody>
      </p:sp>
    </p:spTree>
    <p:extLst>
      <p:ext uri="{BB962C8B-B14F-4D97-AF65-F5344CB8AC3E}">
        <p14:creationId xmlns:p14="http://schemas.microsoft.com/office/powerpoint/2010/main" val="3847416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a16="http://schemas.microsoft.com/office/drawing/2014/main" id="{E1C27D15-FF68-D0BD-A91E-09F7D79664B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38450" y="134911"/>
            <a:ext cx="7309990" cy="5942039"/>
          </a:xfrm>
          <a:prstGeom prst="rect">
            <a:avLst/>
          </a:prstGeom>
        </p:spPr>
      </p:pic>
    </p:spTree>
    <p:extLst>
      <p:ext uri="{BB962C8B-B14F-4D97-AF65-F5344CB8AC3E}">
        <p14:creationId xmlns:p14="http://schemas.microsoft.com/office/powerpoint/2010/main" val="38859368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03E5BDC5C551145B693F0E5668ABB8D" ma:contentTypeVersion="3" ma:contentTypeDescription="Create a new document." ma:contentTypeScope="" ma:versionID="264a204121950b4e2a600f3c5248fd72">
  <xsd:schema xmlns:xsd="http://www.w3.org/2001/XMLSchema" xmlns:xs="http://www.w3.org/2001/XMLSchema" xmlns:p="http://schemas.microsoft.com/office/2006/metadata/properties" xmlns:ns2="8323ff4e-5af7-4051-9371-eadce3aee04b" targetNamespace="http://schemas.microsoft.com/office/2006/metadata/properties" ma:root="true" ma:fieldsID="9fa8bcd29ede334e0e5723b4a87a0299" ns2:_="">
    <xsd:import namespace="8323ff4e-5af7-4051-9371-eadce3aee04b"/>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23ff4e-5af7-4051-9371-eadce3aee04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FC1BC0E-AD00-4BE3-AA33-E675013A56AF}">
  <ds:schemaRefs>
    <ds:schemaRef ds:uri="http://schemas.microsoft.com/sharepoint/v3/contenttype/forms"/>
  </ds:schemaRefs>
</ds:datastoreItem>
</file>

<file path=customXml/itemProps2.xml><?xml version="1.0" encoding="utf-8"?>
<ds:datastoreItem xmlns:ds="http://schemas.openxmlformats.org/officeDocument/2006/customXml" ds:itemID="{53029A92-B2EB-42C1-8332-A52DEFD78AAF}"/>
</file>

<file path=customXml/itemProps3.xml><?xml version="1.0" encoding="utf-8"?>
<ds:datastoreItem xmlns:ds="http://schemas.openxmlformats.org/officeDocument/2006/customXml" ds:itemID="{066A6E1A-3EDB-453A-BFEB-FE8629CD31C8}">
  <ds:schemaRefs>
    <ds:schemaRef ds:uri="http://schemas.openxmlformats.org/package/2006/metadata/core-properties"/>
    <ds:schemaRef ds:uri="http://schemas.microsoft.com/office/2006/documentManagement/types"/>
    <ds:schemaRef ds:uri="http://schemas.microsoft.com/office/infopath/2007/PartnerControls"/>
    <ds:schemaRef ds:uri="3c7f16c3-ff74-4088-8389-a9782a8b1fc0"/>
    <ds:schemaRef ds:uri="http://purl.org/dc/elements/1.1/"/>
    <ds:schemaRef ds:uri="http://schemas.microsoft.com/office/2006/metadata/properties"/>
    <ds:schemaRef ds:uri="22bf6774-1b72-4875-971d-58d76d6473fe"/>
    <ds:schemaRef ds:uri="http://purl.org/dc/term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TM04033919[[fn=Circuit]]</Template>
  <TotalTime>91</TotalTime>
  <Words>870</Words>
  <Application>Microsoft Office PowerPoint</Application>
  <PresentationFormat>Widescreen</PresentationFormat>
  <Paragraphs>56</Paragraphs>
  <Slides>14</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Times New Roman</vt:lpstr>
      <vt:lpstr>Tw Cen MT</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SATADRU BARUA JEET</dc:creator>
  <cp:lastModifiedBy>SATADRU BARUA JEET</cp:lastModifiedBy>
  <cp:revision>3</cp:revision>
  <dcterms:created xsi:type="dcterms:W3CDTF">2025-05-31T22:45:44Z</dcterms:created>
  <dcterms:modified xsi:type="dcterms:W3CDTF">2025-06-01T03:38:28Z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0x010100A03E5BDC5C551145B693F0E5668ABB8D</vt:lpwstr>
  </property>
</Properties>
</file>

<file path=docProps/thumbnail.jpeg>
</file>